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23"/>
  </p:notesMasterIdLst>
  <p:sldIdLst>
    <p:sldId id="259" r:id="rId2"/>
    <p:sldId id="296" r:id="rId3"/>
    <p:sldId id="261" r:id="rId4"/>
    <p:sldId id="263" r:id="rId5"/>
    <p:sldId id="264" r:id="rId6"/>
    <p:sldId id="268" r:id="rId7"/>
    <p:sldId id="270" r:id="rId8"/>
    <p:sldId id="269" r:id="rId9"/>
    <p:sldId id="267" r:id="rId10"/>
    <p:sldId id="271" r:id="rId11"/>
    <p:sldId id="272" r:id="rId12"/>
    <p:sldId id="274" r:id="rId13"/>
    <p:sldId id="275" r:id="rId14"/>
    <p:sldId id="280" r:id="rId15"/>
    <p:sldId id="283" r:id="rId16"/>
    <p:sldId id="289" r:id="rId17"/>
    <p:sldId id="292" r:id="rId18"/>
    <p:sldId id="295" r:id="rId19"/>
    <p:sldId id="293" r:id="rId20"/>
    <p:sldId id="294" r:id="rId21"/>
    <p:sldId id="2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3692" autoAdjust="0"/>
  </p:normalViewPr>
  <p:slideViewPr>
    <p:cSldViewPr>
      <p:cViewPr>
        <p:scale>
          <a:sx n="70" d="100"/>
          <a:sy n="70" d="100"/>
        </p:scale>
        <p:origin x="-82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910AF-D214-49E5-A727-5A9116778CE4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A37CA-FF1D-447A-B69F-F2BB108A7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single-location, sit-down Italian restaurant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goal is to generate an income of $40,000 per year,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---, as wells as profit that is at least 2% of sales.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 to lower-middle class families with children, adults and seniors,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located in Orlando, Florida.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served buffet style,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r>
              <a:rPr lang="en-US" baseline="0" dirty="0" smtClean="0"/>
              <a:t> of pro-financial statement and pro- forma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-low price –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-cleanliness of the facility, the speed of getting their seat and food,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vending machines keep children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busy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smtClean="0"/>
              <a:t>2728 # of Italian buffets in U.S.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10,000 families lower to middle class neighborhoods. 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family size is 4 people per household.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no direct competition; however, there are fast food restaurants like McDonald’s, Taco Bell and Wendy’s in the geographical target market.  The lower to middle class population is growing at about 6% per year over the next five years in this area.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Sales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$144,075.22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$148,397.47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$154,333.37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$162,050.04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$171,773.04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Capital Expenditures Budget</a:t>
            </a:r>
            <a:r>
              <a:rPr lang="en-US" dirty="0" smtClean="0"/>
              <a:t>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Equipment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$68,083.53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Miscellaneous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$4,810.00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Furniture/Fixtures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$397.00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Facility Costs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$45,000.00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$50,207.00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----cover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five years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--how much was spent on each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catagory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Pro-Forma Financial statement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A37CA-FF1D-447A-B69F-F2BB108A709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E3EC-06F8-47F5-8744-30F0503F1181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9BA6-BF04-4F20-915E-DDD49FD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B4705C-F833-459A-8FBE-E9D3F9465EAA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60A619-23EA-4574-9B4A-B8D285BF3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itydiscount.com/Used-Cornelius-Beverage-8-Head-Drink-PEPSI-Soda-Fountain-w-Ice-Dispenser-ED175.0.129672.1.1.htm?PPCID=1&amp;link=cse_Soda-Dispensers-Carbonated&amp;gclid=CIf29KvQh7ACFUMCQAodPgK5lA" TargetMode="External"/><Relationship Id="rId3" Type="http://schemas.openxmlformats.org/officeDocument/2006/relationships/hyperlink" Target="http://www.manta.com/mb_35_C432C7N1_000/buffet_eating_places_" TargetMode="External"/><Relationship Id="rId7" Type="http://schemas.openxmlformats.org/officeDocument/2006/relationships/hyperlink" Target="http://restaurant-supplies.katom.com/cat/pizza-%20%20conveyor-ovens.html" TargetMode="External"/><Relationship Id="rId2" Type="http://schemas.openxmlformats.org/officeDocument/2006/relationships/hyperlink" Target="http://www.yellowpages.com/orlando-fl/italian-buffet-restaurants?g=Orlando%2C+FL&amp;q=Italian+buffet+Restauran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sinessdictionary.com/definition/sales-forecast.html" TargetMode="External"/><Relationship Id="rId11" Type="http://schemas.openxmlformats.org/officeDocument/2006/relationships/hyperlink" Target="http://financial-dictionary.thefreedictionary.com/pro+forma+statement" TargetMode="External"/><Relationship Id="rId5" Type="http://schemas.openxmlformats.org/officeDocument/2006/relationships/hyperlink" Target="http://www.pricingforprofit.com/pricing-strategy-blog/how-do-restaurant-buffets-make-money.htm" TargetMode="External"/><Relationship Id="rId10" Type="http://schemas.openxmlformats.org/officeDocument/2006/relationships/hyperlink" Target="http://www.investopedia.com/" TargetMode="External"/><Relationship Id="rId4" Type="http://schemas.openxmlformats.org/officeDocument/2006/relationships/hyperlink" Target="http://www.vincesrestaurantandpizza.com/chicago-il-lunch-%20%20%20%20buffet.htm" TargetMode="External"/><Relationship Id="rId9" Type="http://schemas.openxmlformats.org/officeDocument/2006/relationships/hyperlink" Target="http://www.gameroomchamp.com/arcade-games/?ibp-adgroup=adwords&amp;gclid=CMvOsfXWh7ACFdEDQAodcHXm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6858000" cy="3992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Papa </a:t>
            </a:r>
            <a:r>
              <a:rPr lang="en-US" sz="4400" dirty="0" err="1" smtClean="0"/>
              <a:t>Geo’s</a:t>
            </a:r>
            <a:r>
              <a:rPr lang="en-US" sz="4400" dirty="0" smtClean="0"/>
              <a:t> Restaurant</a:t>
            </a:r>
            <a:br>
              <a:rPr lang="en-US" sz="4400" dirty="0" smtClean="0"/>
            </a:br>
            <a:r>
              <a:rPr lang="en-US" sz="4400" i="1" dirty="0" smtClean="0"/>
              <a:t>Budget Proposal  For</a:t>
            </a:r>
            <a:br>
              <a:rPr lang="en-US" sz="4400" i="1" dirty="0" smtClean="0"/>
            </a:br>
            <a:r>
              <a:rPr lang="en-US" sz="4400" i="1" dirty="0" smtClean="0"/>
              <a:t>        2012-2016</a:t>
            </a:r>
            <a:endParaRPr lang="en-US" sz="44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24400"/>
            <a:ext cx="3657600" cy="144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600" b="1" i="1" dirty="0" smtClean="0"/>
          </a:p>
          <a:p>
            <a:pPr>
              <a:buNone/>
            </a:pPr>
            <a:r>
              <a:rPr lang="en-US" sz="1600" b="1" i="1" dirty="0" smtClean="0"/>
              <a:t> BUSN-278  </a:t>
            </a:r>
          </a:p>
          <a:p>
            <a:pPr>
              <a:buNone/>
            </a:pPr>
            <a:r>
              <a:rPr lang="en-US" sz="1600" i="1" dirty="0" smtClean="0"/>
              <a:t>Budgeting and Forecasting </a:t>
            </a:r>
            <a:r>
              <a:rPr lang="en-US" sz="1600" i="1" dirty="0" err="1" smtClean="0"/>
              <a:t>sessionB</a:t>
            </a:r>
            <a:endParaRPr lang="en-US" sz="1600" i="1" dirty="0" smtClean="0"/>
          </a:p>
          <a:p>
            <a:pPr>
              <a:buNone/>
            </a:pPr>
            <a:r>
              <a:rPr lang="en-US" sz="1600" i="1" dirty="0" smtClean="0"/>
              <a:t>Professor Brandon </a:t>
            </a:r>
            <a:r>
              <a:rPr lang="en-US" sz="1600" i="1" dirty="0" err="1" smtClean="0"/>
              <a:t>Foor</a:t>
            </a:r>
            <a:endParaRPr lang="en-US" sz="1600" i="1" dirty="0" smtClean="0"/>
          </a:p>
          <a:p>
            <a:pPr>
              <a:buNone/>
            </a:pPr>
            <a:r>
              <a:rPr lang="en-US" sz="1600" i="1" dirty="0" err="1" smtClean="0"/>
              <a:t>DeVry</a:t>
            </a:r>
            <a:r>
              <a:rPr lang="en-US" sz="1600" i="1" dirty="0" smtClean="0"/>
              <a:t> University</a:t>
            </a:r>
            <a:endParaRPr lang="en-US" sz="1600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143000"/>
          <a:ext cx="7467600" cy="4648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9495"/>
                <a:gridCol w="2468105"/>
              </a:tblGrid>
              <a:tr h="7682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/>
                        <a:t>Capital Expenditures Budget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Equipment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$68,083.53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Miscellaneous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$4,810.00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Furniture/Fixtures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$397.00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8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Facility Costs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/>
                        <a:t>$</a:t>
                      </a:r>
                      <a:r>
                        <a:rPr lang="en-US" sz="2400" u="none" strike="noStrike" dirty="0" smtClean="0"/>
                        <a:t>45,000.00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671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smtClean="0"/>
                        <a:t>$50,207.00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b="1" dirty="0">
                <a:latin typeface="Times New Roman"/>
              </a:rPr>
              <a:t>Capital Expenditures Budget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Capital Expenditure is $50,207</a:t>
            </a:r>
          </a:p>
          <a:p>
            <a:r>
              <a:rPr lang="en-US" dirty="0" smtClean="0"/>
              <a:t> As stated we need to spend $68,083.53 on equipment that is needed to start the business. </a:t>
            </a:r>
          </a:p>
          <a:p>
            <a:r>
              <a:rPr lang="en-US" dirty="0" smtClean="0"/>
              <a:t>We also are going to spend $4,810 on miscellaneous items such as dish sets, cups, silver ware, etc. </a:t>
            </a:r>
          </a:p>
          <a:p>
            <a:r>
              <a:rPr lang="en-US" dirty="0" smtClean="0"/>
              <a:t>And as for the furniture/ fixtures the amount is $397 these are important because we need an office desk to be able to work on paper work such as applications, bills, payroll, etc. </a:t>
            </a:r>
          </a:p>
          <a:p>
            <a:r>
              <a:rPr lang="en-US" dirty="0" smtClean="0"/>
              <a:t>The amount spent on the Capital Expenditure should cover the full five years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0"/>
          <a:ext cx="8762998" cy="5759586"/>
        </p:xfrm>
        <a:graphic>
          <a:graphicData uri="http://schemas.openxmlformats.org/drawingml/2006/table">
            <a:tbl>
              <a:tblPr/>
              <a:tblGrid>
                <a:gridCol w="221123"/>
                <a:gridCol w="2037514"/>
                <a:gridCol w="931884"/>
                <a:gridCol w="221123"/>
                <a:gridCol w="931884"/>
                <a:gridCol w="221123"/>
                <a:gridCol w="931884"/>
                <a:gridCol w="221123"/>
                <a:gridCol w="931884"/>
                <a:gridCol w="205329"/>
                <a:gridCol w="931884"/>
                <a:gridCol w="189537"/>
                <a:gridCol w="786706"/>
              </a:tblGrid>
              <a:tr h="224029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Cash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Flow Budget Worksheet</a:t>
                      </a:r>
                    </a:p>
                    <a:p>
                      <a:pPr algn="ctr" fontAlgn="b"/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Pap </a:t>
                      </a:r>
                      <a:r>
                        <a:rPr lang="en-US" sz="1200" b="1" i="1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Geo’s</a:t>
                      </a:r>
                      <a:r>
                        <a:rPr lang="en-US" sz="12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Restaurant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Beginning Cash Balance: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$815,005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$827,682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$837,698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$711,768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$3,192,153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Cash Inflows (Income):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004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 Proceeds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Sales &amp; Receipts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148,397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154,333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162,050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171,773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780,629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Cash Inflows: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$148,397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$154,333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$17,988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$19,067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1,680,629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Available Cash Balance: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$963,403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$982,015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$855,686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$730,835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</a:tr>
              <a:tr h="342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Cash Outflows (Expenses):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Advertising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6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Insurance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6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Insurance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11.590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10.662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48.077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Payroll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Rent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or Lease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56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Utilities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&amp; Telephone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40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Renovations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19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Inventories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1,599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1,799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8,665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9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Equipment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68,084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8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Furniture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Credit card fees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2,166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214,070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$119,721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$118,818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117,878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$116,902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$687,388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Cash Out Flows: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Loan Principal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18,040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19,090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28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Owner's Draw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Subtotal:</a:t>
                      </a:r>
                    </a:p>
                  </a:txBody>
                  <a:tcPr marL="61888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$16,000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$25,500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$26,040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$27,090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$109,630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Cash Outflows: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299,707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$135,721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$144,318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$143,918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$143,992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$797,018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Ending Cash Balance:</a:t>
                      </a: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$815,005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$827,682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$837,698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$711,768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$586,843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$3,778,995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19050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295400"/>
          <a:ext cx="6477000" cy="405638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689989"/>
                <a:gridCol w="1929003"/>
                <a:gridCol w="1988357"/>
                <a:gridCol w="1869651"/>
              </a:tblGrid>
              <a:tr h="55071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/>
                        <a:t>NPV Analysis ... 10%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1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Cash Inflows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 Discount Factor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Present Value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815,005.00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0.9091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740,921.05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827,682.00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0.8264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683,996.40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837,698.00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0.7513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629,362.51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4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711,768.00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0.603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429,196.10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586,843.00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/>
                        <a:t>0.6209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364,370.82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65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</a:t>
                      </a:r>
                      <a:r>
                        <a:rPr lang="en-US" sz="1400" u="none" strike="noStrike" dirty="0" smtClean="0"/>
                        <a:t>3,778,996.00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</a:t>
                      </a:r>
                      <a:r>
                        <a:rPr lang="en-US" sz="1400" u="none" strike="noStrike" dirty="0" smtClean="0"/>
                        <a:t>2,847,846.88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42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91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Present Value of Cash inflows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/>
                        <a:t>Initial Investment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/>
                        <a:t>Net Present Value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54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</a:t>
                      </a:r>
                      <a:r>
                        <a:rPr lang="en-US" sz="1400" u="none" strike="noStrike" dirty="0" smtClean="0"/>
                        <a:t>2,847,846.88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  </a:t>
                      </a:r>
                      <a:r>
                        <a:rPr lang="en-US" sz="1400" u="none" strike="noStrike" dirty="0" smtClean="0"/>
                        <a:t>900,000.00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       </a:t>
                      </a:r>
                      <a:r>
                        <a:rPr lang="en-US" sz="1400" u="none" strike="noStrike" dirty="0" smtClean="0"/>
                        <a:t>1,947,846.88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/>
              </a:rPr>
              <a:t>Rate of Return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305800" cy="1905000"/>
          </a:xfrm>
        </p:spPr>
        <p:txBody>
          <a:bodyPr/>
          <a:lstStyle/>
          <a:p>
            <a:r>
              <a:rPr lang="en-US" dirty="0">
                <a:solidFill>
                  <a:srgbClr val="000080"/>
                </a:solidFill>
              </a:rPr>
              <a:t>The Rate of Return is used to determine the rate allowed for the next five years to get the present value at a positive value.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895600"/>
          <a:ext cx="6629400" cy="311277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66544"/>
                <a:gridCol w="2462856"/>
              </a:tblGrid>
              <a:tr h="3420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/>
                        <a:t>Rate of Return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Total for equipment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     </a:t>
                      </a:r>
                      <a:r>
                        <a:rPr lang="en-US" sz="1800" u="none" strike="noStrike" dirty="0" smtClean="0"/>
                        <a:t>68,083.53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Depreciation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     </a:t>
                      </a:r>
                      <a:r>
                        <a:rPr lang="en-US" sz="1800" u="none" strike="noStrike" dirty="0" smtClean="0"/>
                        <a:t>13,616.71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Cash inflows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</a:t>
                      </a:r>
                      <a:r>
                        <a:rPr lang="en-US" sz="1800" u="none" strike="noStrike" dirty="0" smtClean="0"/>
                        <a:t>3,778,996.00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Initial Investment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   </a:t>
                      </a:r>
                      <a:r>
                        <a:rPr lang="en-US" sz="1800" u="none" strike="noStrike" dirty="0" smtClean="0"/>
                        <a:t>900,000.00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ARR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              </a:t>
                      </a:r>
                      <a:r>
                        <a:rPr lang="en-US" sz="1800" u="none" strike="noStrike" dirty="0" smtClean="0"/>
                        <a:t>4.18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/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/>
                        <a:t>Initial Investment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   </a:t>
                      </a:r>
                      <a:r>
                        <a:rPr lang="en-US" sz="1800" u="none" strike="noStrike" dirty="0" smtClean="0"/>
                        <a:t>900,000.00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/>
                        <a:t>Annual Cash Inflows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       </a:t>
                      </a:r>
                      <a:r>
                        <a:rPr lang="en-US" sz="1800" u="none" strike="noStrike" dirty="0" smtClean="0"/>
                        <a:t>3,778,996.00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6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/>
                        <a:t>IRR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/>
                        <a:t>0.2382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598" y="914398"/>
          <a:ext cx="7924801" cy="4648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934128"/>
                <a:gridCol w="1249483"/>
                <a:gridCol w="1181019"/>
                <a:gridCol w="1181019"/>
                <a:gridCol w="1181019"/>
                <a:gridCol w="1198133"/>
              </a:tblGrid>
              <a:tr h="110179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/>
                        <a:t>Payback Period over 5 Years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05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/>
                        <a:t>Yr 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/>
                        <a:t>Yr 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/>
                        <a:t>Yr 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/>
                        <a:t>Yr 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/>
                        <a:t>Yr 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Capital Investment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 </a:t>
                      </a:r>
                      <a:r>
                        <a:rPr lang="en-US" sz="1600" u="none" strike="noStrike" dirty="0" smtClean="0"/>
                        <a:t>900,000.00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</a:t>
                      </a:r>
                      <a:r>
                        <a:rPr lang="en-US" sz="1600" u="none" strike="noStrike" dirty="0" smtClean="0"/>
                        <a:t>900,000.00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</a:t>
                      </a:r>
                      <a:r>
                        <a:rPr lang="en-US" sz="1600" u="none" strike="noStrike" dirty="0" smtClean="0"/>
                        <a:t>900,000.00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</a:t>
                      </a:r>
                      <a:r>
                        <a:rPr lang="en-US" sz="1600" u="none" strike="noStrike" dirty="0" smtClean="0"/>
                        <a:t>900,000.00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  </a:t>
                      </a:r>
                      <a:r>
                        <a:rPr lang="en-US" sz="1600" u="none" strike="noStrike" dirty="0" smtClean="0"/>
                        <a:t>900,000.00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88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Annual Cash Inflow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815,005.00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827,682.00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837,698.00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711,768.00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586,843.00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3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Payback Period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1.104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1.087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1.074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1.264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1.534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23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Total Payback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6.064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1" y="152400"/>
          <a:ext cx="7924800" cy="647673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684420"/>
                <a:gridCol w="1106905"/>
                <a:gridCol w="1026695"/>
                <a:gridCol w="1026695"/>
                <a:gridCol w="1026695"/>
                <a:gridCol w="1026695"/>
                <a:gridCol w="1026695"/>
              </a:tblGrid>
              <a:tr h="46081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/>
                        <a:t>Pro-Forma Income Statement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88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Papa</a:t>
                      </a:r>
                      <a:r>
                        <a:rPr lang="en-US" sz="1800" u="none" strike="noStrike" baseline="0" dirty="0" smtClean="0"/>
                        <a:t> </a:t>
                      </a:r>
                      <a:r>
                        <a:rPr lang="en-US" sz="1800" u="none" strike="noStrike" baseline="0" dirty="0" err="1" smtClean="0"/>
                        <a:t>Geo’s</a:t>
                      </a:r>
                      <a:r>
                        <a:rPr lang="en-US" sz="1800" u="none" strike="noStrike" baseline="0" dirty="0" smtClean="0"/>
                        <a:t> Restaurant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73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For </a:t>
                      </a:r>
                      <a:r>
                        <a:rPr lang="en-US" sz="1200" u="none" strike="noStrike" dirty="0" smtClean="0"/>
                        <a:t>2012</a:t>
                      </a:r>
                      <a:r>
                        <a:rPr lang="en-US" sz="1200" u="none" strike="noStrike" baseline="0" dirty="0" smtClean="0"/>
                        <a:t> </a:t>
                      </a:r>
                      <a:r>
                        <a:rPr lang="en-US" sz="1200" u="none" strike="noStrike" dirty="0" smtClean="0"/>
                        <a:t>through 2016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73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/>
                        <a:t>(all numbers in $000)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1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REVENUE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2012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2013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2014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2015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2016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Gross sales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$144,075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$148,397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$154,333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$162,050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$171,773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Net Sales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$144,075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$148,397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$154,333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$162,050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$171,773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Gross Profit (Loss)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smtClean="0"/>
                        <a:t>$143,075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smtClean="0"/>
                        <a:t>$139,617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smtClean="0"/>
                        <a:t>$148,132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smtClean="0"/>
                        <a:t>$154,015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u="none" strike="noStrike" dirty="0" smtClean="0"/>
                        <a:t>$171,773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</a:tr>
              <a:tr h="2341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OPERATING EXPENSES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Selling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3347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Salaries and wages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$20,,000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     Advertising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20,000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10.000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Depreciation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13,287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 10,629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8,504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6,803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5,443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Total Selling Expenses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$53,287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$40,629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$38,504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$36,803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$35,443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General/Administrative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/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</a:tr>
              <a:tr h="202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Salaries and wages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$60,000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$60,000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$60,000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$60,000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$60,000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Employee benefits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5,000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Insurance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Rent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Utilities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1</a:t>
                      </a:r>
                      <a:r>
                        <a:rPr lang="en-US" sz="1200" u="none" strike="noStrike" dirty="0" smtClean="0"/>
                        <a:t>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1</a:t>
                      </a:r>
                      <a:r>
                        <a:rPr lang="en-US" sz="1200" u="none" strike="noStrike" dirty="0" smtClean="0"/>
                        <a:t>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1</a:t>
                      </a:r>
                      <a:r>
                        <a:rPr lang="en-US" sz="1200" u="none" strike="noStrike" dirty="0" smtClean="0"/>
                        <a:t>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1</a:t>
                      </a:r>
                      <a:r>
                        <a:rPr lang="en-US" sz="1200" u="none" strike="noStrike" dirty="0" smtClean="0"/>
                        <a:t>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1</a:t>
                      </a:r>
                      <a:r>
                        <a:rPr lang="en-US" sz="1200" u="none" strike="noStrike" dirty="0" smtClean="0"/>
                        <a:t>,000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11,590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10,662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9,676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8,630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7,518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     Furniture &amp; equipment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397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/>
                        <a:t>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Total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$88,987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$87,662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$86,676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$85,630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$84,518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/>
                        <a:t>Total Operating Expenses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$142,274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$128,291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$125,180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$122,433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$119,961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Net Income Before Taxes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$801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$11.327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$22,952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$31,582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$43,307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0289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Taxes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160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2,265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4,590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6,316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/>
                        <a:t>8,661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b"/>
                </a:tc>
              </a:tr>
              <a:tr h="2341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/>
                        <a:t>NET INCOME (LOSS)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$641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$9,061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$18,362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$25,266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 smtClean="0"/>
                        <a:t>$34,646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83" marR="6983" marT="6983" marB="0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dirty="0" smtClean="0">
                <a:solidFill>
                  <a:srgbClr val="000000"/>
                </a:solidFill>
                <a:latin typeface="Calibri"/>
              </a:rPr>
              <a:t>Pro-Forma Income Statement</a:t>
            </a:r>
            <a:endParaRPr lang="en-US" baseline="0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en-US" sz="2800" dirty="0" smtClean="0"/>
              <a:t>A Pro-Forma Financial statement is a financial statement that a company prepares to consider the effects of a potential activity. 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en-US" sz="2800" dirty="0" smtClean="0"/>
              <a:t>Pro forma describes a presentation of data, typically financial statements, where the data reflect the world on an 'as if' basis. </a:t>
            </a:r>
          </a:p>
          <a:p>
            <a:pPr marL="0" indent="0">
              <a:spcBef>
                <a:spcPts val="0"/>
              </a:spcBef>
              <a:buClrTx/>
              <a:buSzTx/>
              <a:buFont typeface="Wingdings" pitchFamily="2" charset="2"/>
              <a:buChar char="v"/>
              <a:defRPr/>
            </a:pPr>
            <a:r>
              <a:rPr lang="en-US" sz="2800" dirty="0" smtClean="0"/>
              <a:t>That is, as if the states of the world were different from that which is in fact the case.</a:t>
            </a:r>
          </a:p>
          <a:p>
            <a:pPr marR="0" lvl="0" rtl="0"/>
            <a:endParaRPr lang="en-US" b="1" baseline="0" dirty="0" smtClean="0">
              <a:solidFill>
                <a:srgbClr val="000080"/>
              </a:solidFill>
              <a:latin typeface="Calibri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3" y="152400"/>
          <a:ext cx="9143999" cy="5927226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230737"/>
                <a:gridCol w="2126102"/>
                <a:gridCol w="972401"/>
                <a:gridCol w="230737"/>
                <a:gridCol w="972401"/>
                <a:gridCol w="230737"/>
                <a:gridCol w="972401"/>
                <a:gridCol w="230737"/>
                <a:gridCol w="972401"/>
                <a:gridCol w="214256"/>
                <a:gridCol w="972401"/>
                <a:gridCol w="197777"/>
                <a:gridCol w="820911"/>
              </a:tblGrid>
              <a:tr h="224029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baseline="0" dirty="0" smtClean="0"/>
                        <a:t>Pro-Forma Cash Flow Statement</a:t>
                      </a:r>
                    </a:p>
                    <a:p>
                      <a:pPr algn="ctr" fontAlgn="b"/>
                      <a:r>
                        <a:rPr lang="en-US" sz="1200" u="none" strike="noStrike" baseline="0" dirty="0" smtClean="0"/>
                        <a:t>Pap </a:t>
                      </a:r>
                      <a:r>
                        <a:rPr lang="en-US" sz="1200" u="none" strike="noStrike" baseline="0" dirty="0" err="1" smtClean="0"/>
                        <a:t>Geo’s</a:t>
                      </a:r>
                      <a:r>
                        <a:rPr lang="en-US" sz="1200" u="none" strike="noStrike" baseline="0" dirty="0" smtClean="0"/>
                        <a:t> Restaurant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2012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 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2013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 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2014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 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2015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 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/>
                        <a:t>2016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 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/>
                        <a:t>Total</a:t>
                      </a:r>
                      <a:endParaRPr lang="en-US" sz="11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Beginning Cash Balance: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$815,005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$827,682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$837,698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$711,768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$3,192,153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76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Cash Inflows (Income):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0004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Loan Proceeds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900,000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900,000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Sales &amp; Receipts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148,397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154,333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162,050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171,773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780,629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Total Cash Inflows: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$148,397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$154,333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$17,988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$19,067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1,680,629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Available Cash Balance: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$963,403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$982,015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$855,686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$730,835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342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Cash Outflows (Expenses):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Advertising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60,000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0606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Health</a:t>
                      </a:r>
                      <a:r>
                        <a:rPr lang="en-US" sz="1100" u="none" strike="noStrike" baseline="0" dirty="0" smtClean="0"/>
                        <a:t> Insurance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              </a:t>
                      </a:r>
                      <a:r>
                        <a:rPr lang="en-US" sz="1100" u="none" strike="noStrike" baseline="0" dirty="0" smtClean="0"/>
                        <a:t>     </a:t>
                      </a:r>
                      <a:r>
                        <a:rPr lang="en-US" sz="1100" u="none" strike="noStrike" dirty="0" smtClean="0"/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                  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296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Insurance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</a:t>
                      </a:r>
                      <a:r>
                        <a:rPr lang="en-US" sz="1100" u="none" strike="noStrike" dirty="0" smtClean="0"/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</a:t>
                      </a:r>
                      <a:r>
                        <a:rPr lang="en-US" sz="1100" u="none" strike="noStrike" dirty="0" smtClean="0"/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1</a:t>
                      </a:r>
                      <a:r>
                        <a:rPr lang="en-US" sz="1100" u="none" strike="noStrike" dirty="0" smtClean="0"/>
                        <a:t>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Interest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11.590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10.662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9.676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8.630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7.518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48.077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Payroll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Rent</a:t>
                      </a:r>
                      <a:r>
                        <a:rPr lang="en-US" sz="1100" u="none" strike="noStrike" baseline="0" dirty="0" smtClean="0"/>
                        <a:t> or Lease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1456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Utilities</a:t>
                      </a:r>
                      <a:r>
                        <a:rPr lang="en-US" sz="1100" u="none" strike="noStrike" baseline="0" dirty="0" smtClean="0"/>
                        <a:t> &amp; Telephone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2340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Renovations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9119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/>
                        <a:t>Inventories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1,599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1,713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1,799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1,907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8,665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329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68,084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68,084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56583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Furniture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Credit card fees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477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2,166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27557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Subtotal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214,070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$119,721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$118,818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117,878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$116,902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$687,388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58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Other Cash Out Flows: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Loan Principal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16,000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17,500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18,040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19,090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85,630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1128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Owner's Draw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8,000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24,000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Subtotal: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1888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15,000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$16,000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$25,500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$26,040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$27,090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$109,630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Total Cash Outflows: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299,707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$135,721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$144,318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$143,918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$143,992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$797,018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  <a:tr h="18596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Ending Cash Balance: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$815,005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$827,682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$837,698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$711,768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$586,843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$3,778,995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76" marR="6876" marT="6876" marB="0" anchor="b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Pro-Forma Cash Flow 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“</a:t>
            </a:r>
            <a:r>
              <a:rPr lang="en-US" dirty="0" smtClean="0"/>
              <a:t> The </a:t>
            </a:r>
            <a:r>
              <a:rPr lang="en-US" b="1" dirty="0" smtClean="0"/>
              <a:t>cash budget</a:t>
            </a:r>
            <a:r>
              <a:rPr lang="en-US" dirty="0" smtClean="0"/>
              <a:t> [beginning cash balance + anticipated receipts - expected disbursements = ending cash balance] will provide information about any need for working capital, such as a line of credit, short term financing, or an infusion of capital from the owners of the business. </a:t>
            </a:r>
          </a:p>
          <a:p>
            <a:r>
              <a:rPr lang="en-US" dirty="0" smtClean="0"/>
              <a:t>The cash budget necessarily takes into account any payments on existing indebtedness, receipts of interest on customer financing arrangements, and any anticipated capital expenditures.” 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81329"/>
            <a:ext cx="8229600" cy="4386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Budget Preparation</a:t>
            </a:r>
          </a:p>
          <a:p>
            <a:r>
              <a:rPr lang="en-US" dirty="0" smtClean="0"/>
              <a:t>Financial Statements</a:t>
            </a:r>
          </a:p>
          <a:p>
            <a:r>
              <a:rPr lang="en-US" dirty="0" smtClean="0"/>
              <a:t>Methods and Assumptions</a:t>
            </a:r>
          </a:p>
          <a:p>
            <a:r>
              <a:rPr lang="en-US" dirty="0" smtClean="0"/>
              <a:t>Competition</a:t>
            </a:r>
          </a:p>
          <a:p>
            <a:r>
              <a:rPr lang="en-US" dirty="0" smtClean="0"/>
              <a:t>Geographic Target</a:t>
            </a:r>
          </a:p>
          <a:p>
            <a:r>
              <a:rPr lang="en-US" dirty="0" smtClean="0"/>
              <a:t>Sales Forecast</a:t>
            </a:r>
          </a:p>
          <a:p>
            <a:r>
              <a:rPr lang="en-US" dirty="0" smtClean="0"/>
              <a:t>Capital Expenditures Budget</a:t>
            </a:r>
          </a:p>
          <a:p>
            <a:r>
              <a:rPr lang="en-US" dirty="0" smtClean="0"/>
              <a:t>Cash Flow</a:t>
            </a:r>
          </a:p>
          <a:p>
            <a:r>
              <a:rPr lang="en-US" dirty="0" smtClean="0"/>
              <a:t>NPV</a:t>
            </a:r>
          </a:p>
          <a:p>
            <a:r>
              <a:rPr lang="en-US" dirty="0" smtClean="0"/>
              <a:t>Rate of Return</a:t>
            </a:r>
          </a:p>
          <a:p>
            <a:r>
              <a:rPr lang="en-US" dirty="0" smtClean="0"/>
              <a:t>Payback Period</a:t>
            </a:r>
          </a:p>
          <a:p>
            <a:r>
              <a:rPr lang="en-US" dirty="0" smtClean="0"/>
              <a:t>Pro Forma Income Statement</a:t>
            </a:r>
          </a:p>
          <a:p>
            <a:r>
              <a:rPr lang="en-US" dirty="0" smtClean="0"/>
              <a:t>Pro Forma Cash Flow</a:t>
            </a:r>
          </a:p>
          <a:p>
            <a:r>
              <a:rPr lang="en-US" dirty="0" smtClean="0"/>
              <a:t>Pro Forma Balance Sheet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599" y="304801"/>
          <a:ext cx="8229611" cy="590711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904974"/>
                <a:gridCol w="904974"/>
                <a:gridCol w="1102937"/>
                <a:gridCol w="904974"/>
                <a:gridCol w="197964"/>
                <a:gridCol w="904974"/>
                <a:gridCol w="197964"/>
                <a:gridCol w="904974"/>
                <a:gridCol w="197964"/>
                <a:gridCol w="904974"/>
                <a:gridCol w="197964"/>
                <a:gridCol w="904974"/>
              </a:tblGrid>
              <a:tr h="30067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Pro Forma Balance Sheet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67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Years 1-5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96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Assets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04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2013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2014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2015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/>
                        <a:t>2016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Current Assets: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Cash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$963,403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$982,015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$855,686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$730,835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Total Current Assets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1682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$1,044,075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$963,403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$982,015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$855,686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$730,835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5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Fixed Assets: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566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Furniture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smtClean="0"/>
                        <a:t>$397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Equipment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$68,083.53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2209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Less: Acc. Dep.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($15,713)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($15,713)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($15,713)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($15,713)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($15,713)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Total Fixed Assets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7524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$64,067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$64,067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$64,067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$64,067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$64,067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6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Total Assets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$1,160,909.53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$1,011,757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$1,030,369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$904,04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$779,289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7766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21996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Liabilities and Capital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7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Current Liabilities: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Accounts Payable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$2,666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$2,666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$2,666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$2,666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$2,666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Accrued Payroll Payable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$80,0000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Insurance Payable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$1,000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Interest Payable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11,590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10,662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$9,676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$8,630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$7,518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Total Current Liabilities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1682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$95,256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94,328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</a:t>
                      </a:r>
                      <a:r>
                        <a:rPr lang="en-US" sz="1100" u="none" strike="noStrike" dirty="0" smtClean="0"/>
                        <a:t>93,342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$92,296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$91,184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Long Term Liabilities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Notes Payable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$233,631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$215,771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$196,283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$175,021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$151,821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6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Total Long-Term Liabilities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1682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$233,631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$215,771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$196,283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$175,021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$151,821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6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Capital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692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Owner's Equity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$125,000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280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Total Capital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$125,000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6125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Total Liabilities and Capital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$453,887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$310,099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$289,625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$267,317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/>
                        <a:t>$243,005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  <a:tr h="186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Net Worth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79206" marR="6205" marT="620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$67,373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$165,650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/>
                        <a:t>$233,642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$319,533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/>
                        <a:t>$426,872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05" marR="6205" marT="6205" marB="0" anchor="b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-571500"/>
            <a:ext cx="7467600" cy="1143000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000" b="1" i="1" dirty="0" smtClean="0"/>
              <a:t> </a:t>
            </a:r>
            <a:endParaRPr lang="en-US" sz="2900" dirty="0" smtClean="0"/>
          </a:p>
          <a:p>
            <a:r>
              <a:rPr lang="en-US" sz="2900" b="1" i="1" dirty="0" smtClean="0"/>
              <a:t>Yellow pages Website Retrieved from:  </a:t>
            </a:r>
            <a:r>
              <a:rPr lang="en-US" sz="2900" b="1" i="1" u="sng" dirty="0" smtClean="0">
                <a:hlinkClick r:id="rId2"/>
              </a:rPr>
              <a:t>http://www.yellowpages.com/orlando-fl/italian-buffet-restaurants?g=Orlando%2C+FL&amp;q=Italian+buffet+Restaurants#e:/k:refinements-headingtext/l:HeadingText/f:refinements%255Bheadingtext%255D%255B%255D%3DBuffet+Restaurants%26refinements%255Bfacet_clicked%255D%3DHeadingText/o</a:t>
            </a:r>
            <a:r>
              <a:rPr lang="en-US" sz="2900" b="1" i="1" dirty="0" smtClean="0"/>
              <a:t>: on </a:t>
            </a:r>
            <a:r>
              <a:rPr lang="en-US" sz="2900" b="1" i="1" dirty="0" smtClean="0"/>
              <a:t>5/12/2012</a:t>
            </a:r>
            <a:r>
              <a:rPr lang="en-US" sz="2900" b="1" i="1" dirty="0" smtClean="0"/>
              <a:t> </a:t>
            </a:r>
            <a:endParaRPr lang="en-US" sz="2900" dirty="0" smtClean="0"/>
          </a:p>
          <a:p>
            <a:r>
              <a:rPr lang="en-US" sz="2900" b="1" i="1" dirty="0" smtClean="0"/>
              <a:t>Manta Website Retrieved from:      </a:t>
            </a:r>
            <a:r>
              <a:rPr lang="en-US" sz="2900" b="1" i="1" u="sng" dirty="0" smtClean="0">
                <a:hlinkClick r:id="rId3"/>
              </a:rPr>
              <a:t>http://www.manta.com/mb_35_C432C7N1_000/buffet_eating_places_#?tab=charts-emp_pie</a:t>
            </a:r>
            <a:r>
              <a:rPr lang="en-US" sz="2900" b="1" i="1" dirty="0" smtClean="0"/>
              <a:t> on 5/12/2012  </a:t>
            </a:r>
            <a:endParaRPr lang="en-US" sz="2900" dirty="0" smtClean="0"/>
          </a:p>
          <a:p>
            <a:r>
              <a:rPr lang="en-US" sz="2900" b="1" i="1" dirty="0" smtClean="0"/>
              <a:t>Vince’s Restaurant and pizza Retrieved from, </a:t>
            </a:r>
            <a:r>
              <a:rPr lang="en-US" sz="2900" b="1" i="1" u="sng" dirty="0" smtClean="0">
                <a:hlinkClick r:id="rId4"/>
              </a:rPr>
              <a:t>http://www.vincesrestaurantandpizza.com/chicago-il-lunch-    buffet.htm</a:t>
            </a:r>
            <a:r>
              <a:rPr lang="en-US" sz="2900" b="1" i="1" dirty="0" smtClean="0"/>
              <a:t>  on 5/12/2012  </a:t>
            </a:r>
            <a:endParaRPr lang="en-US" sz="2900" dirty="0" smtClean="0"/>
          </a:p>
          <a:p>
            <a:r>
              <a:rPr lang="en-US" sz="2900" b="1" i="1" dirty="0" smtClean="0"/>
              <a:t>Mohammed </a:t>
            </a:r>
            <a:r>
              <a:rPr lang="en-US" sz="2900" b="1" i="1" dirty="0" err="1" smtClean="0"/>
              <a:t>Rafi</a:t>
            </a:r>
            <a:r>
              <a:rPr lang="en-US" sz="2900" b="1" i="1" dirty="0" smtClean="0"/>
              <a:t>, How Do Restaurant Buffets Make Money, February 27,2007 Retrieved from      </a:t>
            </a:r>
            <a:r>
              <a:rPr lang="en-US" sz="2900" b="1" i="1" u="sng" dirty="0" smtClean="0">
                <a:hlinkClick r:id="rId5"/>
              </a:rPr>
              <a:t>http://www.pricingforprofit.com/pricing-strategy-blog/how-do-restaurant-buffets-make-money.htm</a:t>
            </a:r>
            <a:r>
              <a:rPr lang="en-US" sz="2900" b="1" i="1" dirty="0" smtClean="0"/>
              <a:t> , on 5/12/2012 </a:t>
            </a:r>
            <a:r>
              <a:rPr lang="en-US" sz="2900" dirty="0" smtClean="0"/>
              <a:t> </a:t>
            </a:r>
          </a:p>
          <a:p>
            <a:r>
              <a:rPr lang="en-US" sz="2900" b="1" i="1" dirty="0" smtClean="0"/>
              <a:t> Business dictionary Website,</a:t>
            </a:r>
            <a:r>
              <a:rPr lang="en-US" sz="2900" b="1" i="1" u="sng" dirty="0" smtClean="0"/>
              <a:t> </a:t>
            </a:r>
            <a:r>
              <a:rPr lang="en-US" sz="2900" b="1" i="1" u="sng" dirty="0" err="1" smtClean="0"/>
              <a:t>Retrived</a:t>
            </a:r>
            <a:r>
              <a:rPr lang="en-US" sz="2900" b="1" i="1" u="sng" dirty="0" smtClean="0"/>
              <a:t> from</a:t>
            </a:r>
            <a:endParaRPr lang="en-US" sz="2900" dirty="0" smtClean="0"/>
          </a:p>
          <a:p>
            <a:r>
              <a:rPr lang="en-US" sz="2900" b="1" i="1" dirty="0" smtClean="0"/>
              <a:t>   </a:t>
            </a:r>
            <a:r>
              <a:rPr lang="en-US" sz="2900" b="1" i="1" u="sng" dirty="0" smtClean="0"/>
              <a:t>  </a:t>
            </a:r>
            <a:r>
              <a:rPr lang="en-US" sz="2900" b="1" i="1" u="sng" dirty="0" smtClean="0">
                <a:hlinkClick r:id="rId6"/>
              </a:rPr>
              <a:t>http://www.businessdictionary.com/definition/sales-forecast.html#ixzz1uiAkavRz</a:t>
            </a:r>
            <a:r>
              <a:rPr lang="en-US" sz="2900" b="1" i="1" u="sng" dirty="0" smtClean="0"/>
              <a:t>,</a:t>
            </a:r>
            <a:r>
              <a:rPr lang="en-US" sz="2900" b="1" u="sng" dirty="0" smtClean="0"/>
              <a:t> </a:t>
            </a:r>
            <a:r>
              <a:rPr lang="en-US" sz="2900" b="1" i="1" dirty="0" smtClean="0"/>
              <a:t>on </a:t>
            </a:r>
            <a:r>
              <a:rPr lang="en-US" sz="2900" b="1" i="1" dirty="0" smtClean="0"/>
              <a:t>5/12/2012</a:t>
            </a:r>
            <a:r>
              <a:rPr lang="en-US" sz="2900" b="1" i="1" dirty="0" smtClean="0"/>
              <a:t> </a:t>
            </a:r>
            <a:endParaRPr lang="en-US" sz="2900" dirty="0" smtClean="0"/>
          </a:p>
          <a:p>
            <a:r>
              <a:rPr lang="en-US" sz="2900" b="1" i="1" dirty="0" err="1" smtClean="0"/>
              <a:t>Katom</a:t>
            </a:r>
            <a:r>
              <a:rPr lang="en-US" sz="2900" b="1" i="1" dirty="0" smtClean="0"/>
              <a:t> Restaurant supply, Inc. website, Retrieved from </a:t>
            </a:r>
            <a:endParaRPr lang="en-US" sz="2900" dirty="0" smtClean="0"/>
          </a:p>
          <a:p>
            <a:r>
              <a:rPr lang="en-US" sz="2900" b="1" i="1" dirty="0" smtClean="0"/>
              <a:t>    </a:t>
            </a:r>
            <a:r>
              <a:rPr lang="en-US" sz="2900" b="1" i="1" u="sng" dirty="0" smtClean="0">
                <a:hlinkClick r:id="rId7"/>
              </a:rPr>
              <a:t>http://restaurant-supplies.katom.com/cat/pizza-  conveyor-ovens.html</a:t>
            </a:r>
            <a:r>
              <a:rPr lang="en-US" sz="2900" b="1" i="1" dirty="0" smtClean="0"/>
              <a:t>, on </a:t>
            </a:r>
            <a:r>
              <a:rPr lang="en-US" sz="2900" b="1" i="1" dirty="0" smtClean="0"/>
              <a:t>5/17/2012</a:t>
            </a:r>
            <a:endParaRPr lang="en-US" sz="2900" dirty="0" smtClean="0"/>
          </a:p>
          <a:p>
            <a:r>
              <a:rPr lang="en-US" sz="2900" b="1" i="1" dirty="0" err="1" smtClean="0"/>
              <a:t>Acity</a:t>
            </a:r>
            <a:r>
              <a:rPr lang="en-US" sz="2900" b="1" i="1" dirty="0" smtClean="0"/>
              <a:t> Discount Website, Retrieved from </a:t>
            </a:r>
            <a:r>
              <a:rPr lang="en-US" sz="2900" b="1" i="1" u="sng" dirty="0" smtClean="0">
                <a:hlinkClick r:id="rId8"/>
              </a:rPr>
              <a:t>http://</a:t>
            </a:r>
            <a:r>
              <a:rPr lang="en-US" sz="2900" b="1" i="1" u="sng" dirty="0" smtClean="0">
                <a:hlinkClick r:id="rId8"/>
              </a:rPr>
              <a:t>www.acitydiscount.com/Used-Cornelius-Beverage-8-Head-Drink-PEPSI-Soda-Fountain-w-Ice-Dispenser-ED175.0.129672.1.1.htm?PPCID=1&amp;link=cse_Soda-Dispensers-Carbonated&amp;gclid=CIf29KvQh7ACFUMCQAodPgK5lA</a:t>
            </a:r>
            <a:r>
              <a:rPr lang="en-US" sz="2900" b="1" i="1" dirty="0" smtClean="0"/>
              <a:t> </a:t>
            </a:r>
            <a:r>
              <a:rPr lang="en-US" sz="2900" b="1" i="1" dirty="0" smtClean="0"/>
              <a:t>on </a:t>
            </a:r>
            <a:r>
              <a:rPr lang="en-US" sz="2900" b="1" i="1" dirty="0" smtClean="0"/>
              <a:t>5/17/2012</a:t>
            </a:r>
            <a:r>
              <a:rPr lang="en-US" sz="2900" b="1" i="1" dirty="0" smtClean="0"/>
              <a:t> </a:t>
            </a:r>
            <a:endParaRPr lang="en-US" sz="2900" dirty="0" smtClean="0"/>
          </a:p>
          <a:p>
            <a:r>
              <a:rPr lang="en-US" sz="2900" b="1" i="1" dirty="0" err="1" smtClean="0"/>
              <a:t>Gameroom</a:t>
            </a:r>
            <a:r>
              <a:rPr lang="en-US" sz="2900" b="1" i="1" dirty="0" smtClean="0"/>
              <a:t> Champ website, Retrieved from, </a:t>
            </a:r>
            <a:r>
              <a:rPr lang="en-US" sz="2900" b="1" i="1" u="sng" dirty="0" smtClean="0">
                <a:hlinkClick r:id="rId9"/>
              </a:rPr>
              <a:t>http://www.gameroomchamp.com/arcade-games/?ibp-adgroup=adwords&amp;gclid=CMvOsfXWh7ACFdEDQAodcHXmng</a:t>
            </a:r>
            <a:r>
              <a:rPr lang="en-US" sz="2900" b="1" i="1" dirty="0" smtClean="0"/>
              <a:t> </a:t>
            </a:r>
            <a:r>
              <a:rPr lang="en-US" sz="2900" b="1" i="1" dirty="0" smtClean="0"/>
              <a:t>on5/17/2012</a:t>
            </a:r>
            <a:r>
              <a:rPr lang="en-US" sz="2900" b="1" i="1" dirty="0" smtClean="0"/>
              <a:t> </a:t>
            </a:r>
            <a:endParaRPr lang="en-US" sz="2900" dirty="0" smtClean="0"/>
          </a:p>
          <a:p>
            <a:r>
              <a:rPr lang="en-US" sz="2900" b="1" i="1" dirty="0" err="1" smtClean="0"/>
              <a:t>Investopedia</a:t>
            </a:r>
            <a:r>
              <a:rPr lang="en-US" sz="2900" b="1" i="1" dirty="0" smtClean="0"/>
              <a:t> website, Retrieved from </a:t>
            </a:r>
            <a:r>
              <a:rPr lang="en-US" sz="2900" b="1" i="1" u="sng" dirty="0" smtClean="0">
                <a:hlinkClick r:id="rId10"/>
              </a:rPr>
              <a:t>http://www.investopedia.com/</a:t>
            </a:r>
            <a:r>
              <a:rPr lang="en-US" sz="2900" b="1" i="1" dirty="0" smtClean="0"/>
              <a:t> on </a:t>
            </a:r>
            <a:r>
              <a:rPr lang="en-US" sz="2900" b="1" i="1" dirty="0" smtClean="0"/>
              <a:t>5/26/2012</a:t>
            </a:r>
            <a:r>
              <a:rPr lang="en-US" sz="2900" b="1" i="1" dirty="0" smtClean="0"/>
              <a:t> </a:t>
            </a:r>
            <a:endParaRPr lang="en-US" sz="2900" dirty="0" smtClean="0"/>
          </a:p>
          <a:p>
            <a:r>
              <a:rPr lang="en-US" sz="2900" b="1" i="1" dirty="0" smtClean="0"/>
              <a:t>Dictionary website, Retrieved from </a:t>
            </a:r>
            <a:r>
              <a:rPr lang="en-US" sz="2900" b="1" i="1" u="sng" dirty="0" smtClean="0">
                <a:hlinkClick r:id="rId11"/>
              </a:rPr>
              <a:t>http://financial-dictionary.thefreedictionary.com/pro+forma+statement</a:t>
            </a:r>
            <a:r>
              <a:rPr lang="en-US" sz="2900" b="1" i="1" dirty="0" smtClean="0"/>
              <a:t> on 6/03/2012</a:t>
            </a:r>
            <a:endParaRPr lang="en-US" sz="29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baseline="0" dirty="0" smtClean="0">
              <a:solidFill>
                <a:srgbClr val="000066"/>
              </a:solidFill>
              <a:latin typeface="Times New Roman"/>
            </a:endParaRPr>
          </a:p>
          <a:p>
            <a:pPr marR="0" lvl="0" rtl="0">
              <a:buFont typeface="Wingdings" pitchFamily="2" charset="2"/>
              <a:buChar char="Ø"/>
            </a:pPr>
            <a:r>
              <a:rPr lang="en-US" sz="1800" b="1" baseline="0" dirty="0" smtClean="0">
                <a:latin typeface="Times New Roman"/>
              </a:rPr>
              <a:t>Papa </a:t>
            </a:r>
            <a:r>
              <a:rPr lang="en-US" sz="1800" b="1" baseline="0" dirty="0" err="1" smtClean="0">
                <a:latin typeface="Times New Roman"/>
              </a:rPr>
              <a:t>Geo’s</a:t>
            </a:r>
            <a:r>
              <a:rPr lang="en-US" sz="1800" b="1" baseline="0" dirty="0" smtClean="0">
                <a:latin typeface="Times New Roman"/>
              </a:rPr>
              <a:t> Restaurant will be a single-location, sit-down</a:t>
            </a:r>
            <a:r>
              <a:rPr lang="en-US" sz="1800" b="1" dirty="0" smtClean="0">
                <a:latin typeface="Times New Roman"/>
              </a:rPr>
              <a:t> Italian restaurant located in Orlando, Florida. Our objective is to generate an income of at lest $40,000 per year, starting sometime in the second year of the operation, as well as profit that is at least 2% of sales </a:t>
            </a:r>
            <a:endParaRPr lang="en-US" sz="1800" b="1" baseline="0" dirty="0" smtClean="0">
              <a:latin typeface="Times New Roman"/>
            </a:endParaRPr>
          </a:p>
          <a:p>
            <a:pPr marR="0" lvl="0" rtl="0">
              <a:buFont typeface="Wingdings" pitchFamily="2" charset="2"/>
              <a:buChar char="Ø"/>
            </a:pPr>
            <a:r>
              <a:rPr lang="en-US" sz="1800" b="1" baseline="0" dirty="0" smtClean="0">
                <a:latin typeface="Times New Roman"/>
              </a:rPr>
              <a:t> Restaurant</a:t>
            </a:r>
            <a:r>
              <a:rPr lang="en-US" sz="1800" b="1" dirty="0" smtClean="0">
                <a:latin typeface="Times New Roman"/>
              </a:rPr>
              <a:t> targets middle to lower-middle class families with children, as well as adults and seniors, </a:t>
            </a:r>
            <a:endParaRPr lang="en-US" sz="1800" b="1" baseline="0" dirty="0" smtClean="0">
              <a:latin typeface="Times New Roman"/>
            </a:endParaRPr>
          </a:p>
          <a:p>
            <a:pPr marR="0" lvl="0" rtl="0">
              <a:buFont typeface="Wingdings" pitchFamily="2" charset="2"/>
              <a:buChar char="Ø"/>
            </a:pPr>
            <a:endParaRPr lang="en-US" sz="1800" b="1" baseline="0" dirty="0" smtClean="0">
              <a:latin typeface="Times New Roman"/>
            </a:endParaRPr>
          </a:p>
          <a:p>
            <a:pPr marR="0" lvl="0" rtl="0">
              <a:buFont typeface="Wingdings" pitchFamily="2" charset="2"/>
              <a:buChar char="Ø"/>
            </a:pPr>
            <a:r>
              <a:rPr lang="en-US" sz="1800" b="1" baseline="0" dirty="0" smtClean="0">
                <a:latin typeface="Times New Roman"/>
              </a:rPr>
              <a:t>Our</a:t>
            </a:r>
            <a:r>
              <a:rPr lang="en-US" sz="1800" b="1" dirty="0" smtClean="0">
                <a:latin typeface="Times New Roman"/>
              </a:rPr>
              <a:t> Italian food will be served in buffet style</a:t>
            </a:r>
          </a:p>
          <a:p>
            <a:pPr marR="0" lvl="0" rtl="0">
              <a:buFont typeface="Wingdings" pitchFamily="2" charset="2"/>
              <a:buChar char="Ø"/>
            </a:pPr>
            <a:r>
              <a:rPr lang="en-US" sz="1800" b="1" dirty="0" smtClean="0">
                <a:latin typeface="Times New Roman"/>
              </a:rPr>
              <a:t>The company will operate from 10:00 am to 9:00 pm all 7 days a week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/>
              </a:rPr>
              <a:t>Budget Preparation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R="0" lvl="0" rtl="0"/>
            <a:r>
              <a:rPr lang="en-US" b="1" baseline="0" dirty="0" smtClean="0">
                <a:latin typeface="Times New Roman"/>
              </a:rPr>
              <a:t>Five year planning horizon is used.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The initial up-front investment includes</a:t>
            </a:r>
            <a:r>
              <a:rPr lang="en-US" b="1" dirty="0" smtClean="0">
                <a:latin typeface="Times New Roman"/>
              </a:rPr>
              <a:t> </a:t>
            </a:r>
            <a:r>
              <a:rPr lang="en-US" b="1" baseline="0" dirty="0" smtClean="0">
                <a:latin typeface="Times New Roman"/>
              </a:rPr>
              <a:t>$900,000 investment.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In deciding on the initial investment, the Net Present Value (NPV) was calculated.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The discount rate for the required rate of return is 10%. Discount factors for a five year period were taken from present value tables.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This created the present value of cash inflows. The total was then taken and divided by the initial </a:t>
            </a:r>
            <a:r>
              <a:rPr lang="en-US" b="1" dirty="0" smtClean="0">
                <a:latin typeface="Times New Roman"/>
              </a:rPr>
              <a:t>$900</a:t>
            </a:r>
            <a:r>
              <a:rPr lang="en-US" b="1" baseline="0" dirty="0" smtClean="0">
                <a:latin typeface="Times New Roman"/>
              </a:rPr>
              <a:t>,000.00 investment.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The Rate of Return (ARR) was calculated simply by using the cash inflows for the 5 year period and adding in the depreciation for the equipment.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This amount was then divided by the initial investment. </a:t>
            </a:r>
          </a:p>
          <a:p>
            <a:pPr marR="0" lvl="0" rtl="0"/>
            <a:r>
              <a:rPr lang="en-US" b="1" baseline="0" dirty="0" smtClean="0">
                <a:latin typeface="Times New Roman"/>
              </a:rPr>
              <a:t>The Internal Rate of Return (IRR) was figured by taken the initial investment and dividing it by the annual cash inflows.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b="1" dirty="0">
                <a:latin typeface="Times New Roman"/>
              </a:rPr>
              <a:t>Financial Statements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Pro-Forma Financial statement is a financial statement that a company prepares to consider the effects of a potential activity.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 forma describes a presentation of data, typically financial statements, where the data reflect the world on an 'as if' basis.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That is, as if the states of the world were different from that which is in fact the case.</a:t>
            </a:r>
          </a:p>
          <a:p>
            <a:pPr marR="0" lvl="0" rtl="0"/>
            <a:r>
              <a:rPr lang="en-US" b="1" baseline="0" dirty="0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the first year well have positive ending balances. </a:t>
            </a:r>
            <a:endParaRPr lang="en-US" b="1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rtl="0">
              <a:buNone/>
            </a:pPr>
            <a:endParaRPr lang="en-US" b="1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b="1" dirty="0">
                <a:latin typeface="Times New Roman"/>
              </a:rPr>
              <a:t>Methods and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Information  is based on research on locations that sell the same products.</a:t>
            </a:r>
          </a:p>
          <a:p>
            <a:r>
              <a:rPr lang="en-US" dirty="0" smtClean="0"/>
              <a:t>Italian buffet makes $9 billion sales in one year. </a:t>
            </a:r>
          </a:p>
          <a:p>
            <a:r>
              <a:rPr lang="en-US" dirty="0" smtClean="0"/>
              <a:t>Assumption that amount sold in one year will be about 144,075.22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/>
            <a:r>
              <a:rPr lang="en-US" b="1" dirty="0">
                <a:latin typeface="Times New Roman"/>
              </a:rPr>
              <a:t>Competition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As of today there are only 2,728 Italian buffets in the whole United States.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Our price is lower then that fast food restaurants around us.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We are more clean and faster when it comes to seating down our customers for them to eat.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Also we have a vending machines to keep children busy while adults enjoy their meal.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/>
              </a:rPr>
              <a:t>Geographic Target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baseline="0" dirty="0" smtClean="0">
                <a:latin typeface="Times New Roman"/>
              </a:rPr>
              <a:t>The </a:t>
            </a:r>
            <a:r>
              <a:rPr lang="en-US" b="1" dirty="0" smtClean="0">
                <a:latin typeface="Times New Roman"/>
              </a:rPr>
              <a:t>target is middle to lower- middle class families with children, as well as adults and seniors.</a:t>
            </a:r>
          </a:p>
          <a:p>
            <a:pPr lvl="0"/>
            <a:endParaRPr lang="en-US" b="1" baseline="0" dirty="0" smtClean="0">
              <a:latin typeface="Times New Roman"/>
            </a:endParaRPr>
          </a:p>
          <a:p>
            <a:pPr lvl="0"/>
            <a:r>
              <a:rPr lang="en-US" b="1" baseline="0" dirty="0" smtClean="0">
                <a:latin typeface="Times New Roman"/>
              </a:rPr>
              <a:t>The </a:t>
            </a:r>
            <a:r>
              <a:rPr lang="en-US" b="1" dirty="0" smtClean="0">
                <a:latin typeface="Times New Roman"/>
              </a:rPr>
              <a:t>area is within 15 minutes of the store has 10,000 families, mostly form lower to middle class neighborhoods.</a:t>
            </a:r>
            <a:endParaRPr lang="en-US" b="1" baseline="0" dirty="0" smtClean="0">
              <a:latin typeface="Times New Roman"/>
            </a:endParaRPr>
          </a:p>
          <a:p>
            <a:pPr lvl="0"/>
            <a:r>
              <a:rPr lang="en-US" b="1" baseline="0" dirty="0" smtClean="0">
                <a:latin typeface="Times New Roman"/>
              </a:rPr>
              <a:t>Average family size is 4 people per household.</a:t>
            </a:r>
          </a:p>
          <a:p>
            <a:pPr lvl="0"/>
            <a:endParaRPr lang="en-US" b="1" baseline="0" dirty="0" smtClean="0">
              <a:latin typeface="Times New Roman"/>
            </a:endParaRPr>
          </a:p>
          <a:p>
            <a:pPr lvl="0"/>
            <a:r>
              <a:rPr lang="en-US" b="1" dirty="0" smtClean="0">
                <a:latin typeface="Times New Roman"/>
              </a:rPr>
              <a:t>The lower to middle class population is growing at about 6% per year over the next five years in this area.</a:t>
            </a:r>
            <a:endParaRPr lang="en-US" b="1" baseline="0" dirty="0" smtClean="0">
              <a:latin typeface="Times New Roman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91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</a:rPr>
              <a:t>Sales Forecast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66800" y="1828800"/>
          <a:ext cx="7467600" cy="218193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71691"/>
                <a:gridCol w="1473651"/>
                <a:gridCol w="1473651"/>
                <a:gridCol w="1341188"/>
                <a:gridCol w="1407419"/>
              </a:tblGrid>
              <a:tr h="27281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 Papa</a:t>
                      </a:r>
                      <a:r>
                        <a:rPr lang="en-US" sz="1800" u="none" strike="noStrike" baseline="0" dirty="0" smtClean="0"/>
                        <a:t> </a:t>
                      </a:r>
                      <a:r>
                        <a:rPr lang="en-US" sz="1800" u="none" strike="noStrike" baseline="0" dirty="0" err="1" smtClean="0"/>
                        <a:t>Geo’s</a:t>
                      </a:r>
                      <a:r>
                        <a:rPr lang="en-US" sz="1800" u="none" strike="noStrike" baseline="0" dirty="0" smtClean="0"/>
                        <a:t> Restaurant </a:t>
                      </a:r>
                      <a:r>
                        <a:rPr lang="en-US" sz="1800" u="none" strike="noStrike" dirty="0" smtClean="0"/>
                        <a:t>- </a:t>
                      </a:r>
                      <a:r>
                        <a:rPr lang="en-US" sz="1800" u="none" strike="noStrike" dirty="0"/>
                        <a:t>1st Year Forecast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Monthly Sales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Jan.-March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April-June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July-Sep.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Oct.-Dec.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291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Growth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366%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100%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2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Sales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$9,000.00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$</a:t>
                      </a:r>
                      <a:r>
                        <a:rPr lang="en-US" sz="1600" u="none" strike="noStrike" dirty="0" smtClean="0"/>
                        <a:t>42,000.00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$42,700.00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$41,993.00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2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$3,006.00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$2,030.07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$1,500.00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$1,946.15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Monthly Totals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$12,006.00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$44,030.07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$44,200.00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$43,939.15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YTD Totals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$12,006.00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$56,036.07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$100,236.07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 smtClean="0"/>
                        <a:t>$144,175.22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4419600"/>
          <a:ext cx="7467599" cy="1447801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771692"/>
                <a:gridCol w="1473650"/>
                <a:gridCol w="1473650"/>
                <a:gridCol w="1341188"/>
                <a:gridCol w="1407419"/>
              </a:tblGrid>
              <a:tr h="330014">
                <a:tc gridSpan="5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u="none" strike="noStrike" kern="1200" dirty="0"/>
                        <a:t>Total sales forecasted for 5 years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2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Year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Year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Year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/>
                        <a:t>Year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Year 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03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3</a:t>
                      </a:r>
                      <a:r>
                        <a:rPr lang="en-US" sz="1600" u="none" strike="noStrike" dirty="0" smtClean="0"/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4</a:t>
                      </a:r>
                      <a:r>
                        <a:rPr lang="en-US" sz="1600" u="none" strike="noStrike" dirty="0" smtClean="0"/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5</a:t>
                      </a:r>
                      <a:r>
                        <a:rPr lang="en-US" sz="1600" u="none" strike="noStrike" dirty="0" smtClean="0"/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6</a:t>
                      </a:r>
                      <a:r>
                        <a:rPr lang="en-US" sz="1600" u="none" strike="noStrike" dirty="0" smtClean="0"/>
                        <a:t>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$144,075.22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$148,397.47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$154,333.37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$162,050.04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$171,773.04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501</TotalTime>
  <Words>2223</Words>
  <Application>Microsoft Office PowerPoint</Application>
  <PresentationFormat>On-screen Show (4:3)</PresentationFormat>
  <Paragraphs>869</Paragraphs>
  <Slides>21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Papa Geo’s Restaurant Budget Proposal  For         2012-2016</vt:lpstr>
      <vt:lpstr>Table of Contents</vt:lpstr>
      <vt:lpstr>Objectives</vt:lpstr>
      <vt:lpstr>Budget Preparation</vt:lpstr>
      <vt:lpstr>Financial Statements</vt:lpstr>
      <vt:lpstr>Methods and Assumptions</vt:lpstr>
      <vt:lpstr>Competition</vt:lpstr>
      <vt:lpstr>Geographic Target</vt:lpstr>
      <vt:lpstr>Sales Forecast</vt:lpstr>
      <vt:lpstr>Slide 10</vt:lpstr>
      <vt:lpstr>Capital Expenditures Budget </vt:lpstr>
      <vt:lpstr>Slide 12</vt:lpstr>
      <vt:lpstr>Slide 13</vt:lpstr>
      <vt:lpstr>Rate of Return</vt:lpstr>
      <vt:lpstr>Slide 15</vt:lpstr>
      <vt:lpstr>Slide 16</vt:lpstr>
      <vt:lpstr>Pro-Forma Income Statement</vt:lpstr>
      <vt:lpstr>Slide 18</vt:lpstr>
      <vt:lpstr>Pro-Forma Cash Flow Statement</vt:lpstr>
      <vt:lpstr>Slide 20</vt:lpstr>
      <vt:lpstr>Works Cited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Cutting Edge Budget Proposal    2011-2016</dc:title>
  <dc:creator>Susie</dc:creator>
  <cp:lastModifiedBy>bbnewfashionera</cp:lastModifiedBy>
  <cp:revision>59</cp:revision>
  <dcterms:created xsi:type="dcterms:W3CDTF">2011-04-17T16:39:10Z</dcterms:created>
  <dcterms:modified xsi:type="dcterms:W3CDTF">2012-06-17T11:48:25Z</dcterms:modified>
</cp:coreProperties>
</file>